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3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7" autoAdjust="0"/>
    <p:restoredTop sz="95850" autoAdjust="0"/>
  </p:normalViewPr>
  <p:slideViewPr>
    <p:cSldViewPr snapToGrid="0" showGuides="1">
      <p:cViewPr varScale="1">
        <p:scale>
          <a:sx n="125" d="100"/>
          <a:sy n="125" d="100"/>
        </p:scale>
        <p:origin x="552" y="9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dirty="0"/>
              <a:t>Contributors: Stephen </a:t>
            </a:r>
            <a:r>
              <a:rPr lang="en-US" dirty="0" err="1"/>
              <a:t>Fickas</a:t>
            </a:r>
            <a:r>
              <a:rPr lang="en-US" dirty="0"/>
              <a:t> (UO), Bosco </a:t>
            </a:r>
            <a:r>
              <a:rPr lang="en-US" dirty="0" err="1"/>
              <a:t>Ndemeye</a:t>
            </a:r>
            <a:r>
              <a:rPr lang="en-US" dirty="0"/>
              <a:t> (UO), </a:t>
            </a:r>
            <a:r>
              <a:rPr lang="en-US" dirty="0" err="1"/>
              <a:t>Boyana</a:t>
            </a:r>
            <a:r>
              <a:rPr lang="en-US" dirty="0"/>
              <a:t> R. Norris (UO), Jason </a:t>
            </a:r>
            <a:r>
              <a:rPr lang="en-US" dirty="0" err="1"/>
              <a:t>Prideaux</a:t>
            </a:r>
            <a:r>
              <a:rPr lang="en-US" dirty="0"/>
              <a:t> (UO)</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concepts and best practices based on research, experience and expert opinion.</a:t>
            </a:r>
            <a:endParaRPr dirty="0"/>
          </a:p>
          <a:p>
            <a:pPr marL="609448" indent="-457086">
              <a:spcBef>
                <a:spcPts val="2533"/>
              </a:spcBef>
              <a:spcAft>
                <a:spcPts val="0"/>
              </a:spcAft>
              <a:buSzPts val="1800"/>
              <a:buChar char="➢"/>
            </a:pPr>
            <a:r>
              <a:rPr lang="en" dirty="0"/>
              <a:t>Here, we focus on </a:t>
            </a:r>
            <a:r>
              <a:rPr lang="en" i="1" dirty="0"/>
              <a:t>supporting</a:t>
            </a:r>
            <a:r>
              <a:rPr lang="en" dirty="0"/>
              <a:t>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026" name="Picture 2" descr="Teams and a shared understanding of code quality: The 11 rules of quality |  by Christiaan Verwijs | The Liberators | Medium">
            <a:extLst>
              <a:ext uri="{FF2B5EF4-FFF2-40B4-BE49-F238E27FC236}">
                <a16:creationId xmlns:a16="http://schemas.microsoft.com/office/drawing/2014/main" id="{AEE6DCC2-B425-2AAA-FF24-4E2838B35422}"/>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1735062" y="1951075"/>
            <a:ext cx="9144000" cy="4572000"/>
          </a:xfrm>
          <a:prstGeom prst="rect">
            <a:avLst/>
          </a:prstGeom>
          <a:noFill/>
        </p:spPr>
      </p:pic>
      <p:sp>
        <p:nvSpPr>
          <p:cNvPr id="416" name="Google Shape;416;p42"/>
          <p:cNvSpPr txBox="1">
            <a:spLocks noGrp="1"/>
          </p:cNvSpPr>
          <p:nvPr>
            <p:ph type="ctrTitle"/>
          </p:nvPr>
        </p:nvSpPr>
        <p:spPr>
          <a:xfrm>
            <a:off x="3477251" y="1573618"/>
            <a:ext cx="5234319" cy="596159"/>
          </a:xfrm>
          <a:prstGeom prst="rect">
            <a:avLst/>
          </a:prstGeom>
        </p:spPr>
        <p:txBody>
          <a:bodyPr spcFirstLastPara="1" vert="horz" wrap="square" lIns="91410" tIns="45688" rIns="91410" bIns="45688" numCol="1" anchor="t" anchorCtr="0" compatLnSpc="1">
            <a:prstTxWarp prst="textNoShape">
              <a:avLst/>
            </a:prstTxWarp>
            <a:noAutofit/>
          </a:bodyPr>
          <a:lstStyle/>
          <a:p>
            <a:r>
              <a:rPr lang="en" sz="3200" dirty="0"/>
              <a:t>Part II: Analyzing Code</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1382232"/>
            <a:ext cx="11357841" cy="3700131"/>
          </a:xfrm>
          <a:prstGeom prst="rect">
            <a:avLst/>
          </a:prstGeom>
        </p:spPr>
        <p:txBody>
          <a:bodyPr spcFirstLastPara="1" vert="horz" wrap="square" lIns="91410" tIns="45688" rIns="91410" bIns="45688" numCol="1" anchor="t" anchorCtr="0" compatLnSpc="1">
            <a:prstTxWarp prst="textNoShape">
              <a:avLst/>
            </a:prstTxWarp>
            <a:noAutofit/>
          </a:bodyPr>
          <a:lstStyle/>
          <a:p>
            <a:pPr marL="342900" indent="-342900">
              <a:lnSpc>
                <a:spcPct val="100000"/>
              </a:lnSpc>
              <a:spcBef>
                <a:spcPts val="800"/>
              </a:spcBef>
              <a:buClr>
                <a:schemeClr val="dk1"/>
              </a:buClr>
              <a:buSzPct val="100000"/>
              <a:buFont typeface=".Apple Color Emoji UI"/>
              <a:buChar char="🫥"/>
            </a:pPr>
            <a:r>
              <a:rPr lang="en" b="1" dirty="0"/>
              <a:t> Security:  </a:t>
            </a:r>
            <a:r>
              <a:rPr lang="en" dirty="0"/>
              <a:t>Buffer overruns, improperly validated input.</a:t>
            </a:r>
            <a:endParaRPr dirty="0"/>
          </a:p>
          <a:p>
            <a:pPr marL="342900" indent="-342900">
              <a:lnSpc>
                <a:spcPct val="100000"/>
              </a:lnSpc>
              <a:spcBef>
                <a:spcPts val="800"/>
              </a:spcBef>
              <a:buClr>
                <a:schemeClr val="dk1"/>
              </a:buClr>
              <a:buSzPct val="100000"/>
              <a:buFont typeface=".Apple Color Emoji UI"/>
              <a:buChar char="🫥"/>
            </a:pPr>
            <a:r>
              <a:rPr lang="en" b="1" dirty="0"/>
              <a:t> Memory safety:  </a:t>
            </a:r>
            <a:r>
              <a:rPr lang="en" dirty="0"/>
              <a:t>Null dereference, uninitialized data.</a:t>
            </a:r>
            <a:endParaRPr dirty="0"/>
          </a:p>
          <a:p>
            <a:pPr marL="342900" indent="-342900">
              <a:lnSpc>
                <a:spcPct val="100000"/>
              </a:lnSpc>
              <a:spcBef>
                <a:spcPts val="800"/>
              </a:spcBef>
              <a:buClr>
                <a:schemeClr val="dk1"/>
              </a:buClr>
              <a:buSzPct val="100000"/>
              <a:buFont typeface=".Apple Color Emoji UI"/>
              <a:buChar char="🫥"/>
            </a:pPr>
            <a:r>
              <a:rPr lang="en" b="1" dirty="0"/>
              <a:t> Resource leaks:  </a:t>
            </a:r>
            <a:r>
              <a:rPr lang="en" dirty="0"/>
              <a:t>Memory, OS resources.</a:t>
            </a:r>
            <a:endParaRPr dirty="0"/>
          </a:p>
          <a:p>
            <a:pPr marL="342900" indent="-342900">
              <a:lnSpc>
                <a:spcPct val="100000"/>
              </a:lnSpc>
              <a:spcBef>
                <a:spcPts val="800"/>
              </a:spcBef>
              <a:buSzPct val="100000"/>
              <a:buFont typeface=".Apple Color Emoji UI"/>
              <a:buChar char="🫥"/>
            </a:pPr>
            <a:r>
              <a:rPr lang="en" b="1" dirty="0"/>
              <a:t> API Protocols:  </a:t>
            </a:r>
            <a:r>
              <a:rPr lang="en" dirty="0"/>
              <a:t>improper use of APIs, incomplete/incorrect implementations</a:t>
            </a:r>
            <a:endParaRPr dirty="0"/>
          </a:p>
          <a:p>
            <a:pPr marL="342900" indent="-342900">
              <a:lnSpc>
                <a:spcPct val="100000"/>
              </a:lnSpc>
              <a:spcBef>
                <a:spcPts val="800"/>
              </a:spcBef>
              <a:buClr>
                <a:schemeClr val="dk1"/>
              </a:buClr>
              <a:buSzPct val="100000"/>
              <a:buFont typeface=".Apple Color Emoji UI"/>
              <a:buChar char="🫥"/>
            </a:pPr>
            <a:r>
              <a:rPr lang="en" b="1" dirty="0"/>
              <a:t> Exceptions:</a:t>
            </a:r>
            <a:r>
              <a:rPr lang="en" dirty="0"/>
              <a:t>  Arithmetic/library/user-defined</a:t>
            </a:r>
            <a:endParaRPr dirty="0"/>
          </a:p>
          <a:p>
            <a:pPr marL="342900" indent="-342900">
              <a:lnSpc>
                <a:spcPct val="100000"/>
              </a:lnSpc>
              <a:spcBef>
                <a:spcPts val="800"/>
              </a:spcBef>
              <a:buClr>
                <a:schemeClr val="dk1"/>
              </a:buClr>
              <a:buSzPct val="100000"/>
              <a:buFont typeface=".Apple Color Emoji UI"/>
              <a:buChar char="🫥"/>
            </a:pPr>
            <a:r>
              <a:rPr lang="en" b="1" dirty="0"/>
              <a:t> Encapsulation: </a:t>
            </a:r>
            <a:r>
              <a:rPr lang="en" dirty="0"/>
              <a:t>Accessing internal data, calling private functions.</a:t>
            </a:r>
            <a:endParaRPr dirty="0"/>
          </a:p>
          <a:p>
            <a:pPr marL="342900" indent="-342900">
              <a:lnSpc>
                <a:spcPct val="100000"/>
              </a:lnSpc>
              <a:spcBef>
                <a:spcPts val="800"/>
              </a:spcBef>
              <a:buSzPct val="100000"/>
              <a:buFont typeface=".Apple Color Emoji UI"/>
              <a:buChar char="🫥"/>
            </a:pPr>
            <a:r>
              <a:rPr lang="en" b="1" dirty="0"/>
              <a:t> Data races: </a:t>
            </a:r>
            <a:r>
              <a:rPr lang="en" dirty="0"/>
              <a:t>Two threads access the same data without synchronization</a:t>
            </a:r>
            <a:endParaRPr dirty="0"/>
          </a:p>
        </p:txBody>
      </p:sp>
      <p:sp>
        <p:nvSpPr>
          <p:cNvPr id="424" name="Google Shape;424;p43"/>
          <p:cNvSpPr txBox="1"/>
          <p:nvPr/>
        </p:nvSpPr>
        <p:spPr>
          <a:xfrm>
            <a:off x="198747" y="5190276"/>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dirty="0">
                <a:solidFill>
                  <a:srgbClr val="FF0000"/>
                </a:solidFill>
              </a:rPr>
              <a:t>Key idea: check compliance with (mostly) simple, mechanical design rules.</a:t>
            </a:r>
            <a:endParaRPr sz="2666" dirty="0">
              <a:solidFill>
                <a:srgbClr val="FF0000"/>
              </a:solidFill>
            </a:endParaRPr>
          </a:p>
        </p:txBody>
      </p:sp>
      <p:sp>
        <p:nvSpPr>
          <p:cNvPr id="2" name="TextBox 1">
            <a:extLst>
              <a:ext uri="{FF2B5EF4-FFF2-40B4-BE49-F238E27FC236}">
                <a16:creationId xmlns:a16="http://schemas.microsoft.com/office/drawing/2014/main" id="{EA990395-EF27-F7AA-5889-00AA845DF4F3}"/>
              </a:ext>
            </a:extLst>
          </p:cNvPr>
          <p:cNvSpPr txBox="1"/>
          <p:nvPr/>
        </p:nvSpPr>
        <p:spPr>
          <a:xfrm>
            <a:off x="415492" y="5908188"/>
            <a:ext cx="7154889" cy="923330"/>
          </a:xfrm>
          <a:prstGeom prst="rect">
            <a:avLst/>
          </a:prstGeom>
          <a:solidFill>
            <a:schemeClr val="accent3">
              <a:lumMod val="20000"/>
              <a:lumOff val="80000"/>
            </a:schemeClr>
          </a:solidFill>
        </p:spPr>
        <p:txBody>
          <a:bodyPr wrap="square">
            <a:spAutoFit/>
          </a:bodyPr>
          <a:lstStyle/>
          <a:p>
            <a:r>
              <a:rPr lang="en-US" dirty="0"/>
              <a:t>Standard: </a:t>
            </a:r>
            <a:r>
              <a:rPr lang="en-US" b="1" dirty="0"/>
              <a:t>ISO/IEC 5055</a:t>
            </a:r>
            <a:r>
              <a:rPr lang="en-US" dirty="0"/>
              <a:t>:2021(E): Information technology — Software measurement — Software quality measurement — Automated source code quality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C/C++</a:t>
            </a:r>
            <a:endParaRPr dirty="0"/>
          </a:p>
          <a:p>
            <a:pPr lvl="1">
              <a:spcBef>
                <a:spcPts val="0"/>
              </a:spcBef>
            </a:pPr>
            <a:r>
              <a:rPr lang="en" dirty="0"/>
              <a:t>Run a bunch of general analyses with </a:t>
            </a:r>
            <a:r>
              <a:rPr lang="en" b="1" dirty="0">
                <a:highlight>
                  <a:srgbClr val="FFF2CC"/>
                </a:highlight>
                <a:latin typeface="Consolas"/>
                <a:ea typeface="Consolas"/>
                <a:cs typeface="Consolas"/>
                <a:sym typeface="Consolas"/>
              </a:rPr>
              <a:t>scan-check</a:t>
            </a:r>
            <a:r>
              <a:rPr lang="en" dirty="0"/>
              <a:t> </a:t>
            </a:r>
            <a:r>
              <a:rPr lang="en" sz="1466" dirty="0"/>
              <a:t>(wrapper around </a:t>
            </a:r>
            <a:r>
              <a:rPr lang="en" sz="1466" dirty="0">
                <a:highlight>
                  <a:srgbClr val="FFF2CC"/>
                </a:highlight>
                <a:latin typeface="Consolas"/>
                <a:ea typeface="Consolas"/>
                <a:cs typeface="Consolas"/>
                <a:sym typeface="Consolas"/>
              </a:rPr>
              <a:t>clang --analyze</a:t>
            </a:r>
            <a:r>
              <a:rPr lang="en" sz="1466" dirty="0"/>
              <a:t>, which is uses the static analyzer below)</a:t>
            </a:r>
            <a:endParaRPr sz="1466" dirty="0"/>
          </a:p>
          <a:p>
            <a:pPr lvl="2" indent="-406298">
              <a:spcBef>
                <a:spcPts val="0"/>
              </a:spcBef>
              <a:buSzPts val="1200"/>
            </a:pPr>
            <a:r>
              <a:rPr lang="en" sz="1600" dirty="0"/>
              <a:t>Minimally invasive, not very customizable</a:t>
            </a:r>
            <a:endParaRPr sz="1600" dirty="0"/>
          </a:p>
          <a:p>
            <a:pPr lvl="2" indent="-406298">
              <a:spcBef>
                <a:spcPts val="0"/>
              </a:spcBef>
              <a:buSzPts val="1200"/>
            </a:pPr>
            <a:r>
              <a:rPr lang="en" sz="1600" dirty="0"/>
              <a:t>Works great with </a:t>
            </a:r>
            <a:r>
              <a:rPr lang="en" sz="1600" dirty="0" err="1"/>
              <a:t>CMake</a:t>
            </a:r>
            <a:r>
              <a:rPr lang="en" sz="1600" dirty="0"/>
              <a:t> and </a:t>
            </a:r>
            <a:r>
              <a:rPr lang="en" sz="1600" dirty="0" err="1"/>
              <a:t>Autoconf</a:t>
            </a:r>
            <a:r>
              <a:rPr lang="en" sz="1600" dirty="0"/>
              <a:t> builds</a:t>
            </a:r>
            <a:endParaRPr sz="1600" dirty="0"/>
          </a:p>
          <a:p>
            <a:pPr lvl="1">
              <a:spcBef>
                <a:spcPts val="0"/>
              </a:spcBef>
            </a:pPr>
            <a:r>
              <a:rPr lang="en" dirty="0"/>
              <a:t>Clang </a:t>
            </a:r>
            <a:r>
              <a:rPr lang="en" u="sng" dirty="0">
                <a:solidFill>
                  <a:schemeClr val="hlink"/>
                </a:solidFill>
                <a:hlinkClick r:id="rId3"/>
              </a:rPr>
              <a:t>static analyzer</a:t>
            </a:r>
            <a:r>
              <a:rPr lang="en" dirty="0"/>
              <a:t> component: </a:t>
            </a:r>
            <a:r>
              <a:rPr lang="en" i="1" dirty="0"/>
              <a:t>extensible </a:t>
            </a:r>
            <a:r>
              <a:rPr lang="en" dirty="0"/>
              <a:t>analysis framework for bug finding</a:t>
            </a:r>
            <a:endParaRPr dirty="0"/>
          </a:p>
          <a:p>
            <a:pPr lvl="2" indent="-406298">
              <a:spcBef>
                <a:spcPts val="0"/>
              </a:spcBef>
              <a:buSzPts val="1200"/>
            </a:pPr>
            <a:r>
              <a:rPr lang="en" sz="1600" dirty="0"/>
              <a:t>Can do more complex analyses (path-sensitive, inter-procedural analysis based on a symbolic execution technique)</a:t>
            </a:r>
            <a:endParaRPr sz="1600" dirty="0"/>
          </a:p>
          <a:p>
            <a:pPr lvl="2" indent="-406298">
              <a:spcBef>
                <a:spcPts val="0"/>
              </a:spcBef>
              <a:buSzPts val="1200"/>
            </a:pPr>
            <a:r>
              <a:rPr lang="en" sz="1600" dirty="0"/>
              <a:t>Requires more compiler knowledge to extend</a:t>
            </a:r>
            <a:endParaRPr sz="1600" dirty="0"/>
          </a:p>
          <a:p>
            <a:pPr lvl="1">
              <a:spcBef>
                <a:spcPts val="0"/>
              </a:spcBef>
            </a:pPr>
            <a:r>
              <a:rPr lang="en" u="sng" dirty="0">
                <a:solidFill>
                  <a:schemeClr val="hlink"/>
                </a:solidFill>
                <a:hlinkClick r:id="rId4"/>
              </a:rPr>
              <a:t>Clang-tidy</a:t>
            </a:r>
            <a:r>
              <a:rPr lang="en" dirty="0"/>
              <a:t>: </a:t>
            </a:r>
            <a:r>
              <a:rPr lang="en" i="1" dirty="0"/>
              <a:t>extensible</a:t>
            </a:r>
            <a:r>
              <a:rPr lang="en" dirty="0"/>
              <a:t> (</a:t>
            </a:r>
            <a:r>
              <a:rPr lang="en" dirty="0" err="1"/>
              <a:t>libTooling</a:t>
            </a:r>
            <a:r>
              <a:rPr lang="en" dirty="0"/>
              <a:t>-based) framework for diagnosing typical programming errors or style issues </a:t>
            </a:r>
            <a:endParaRPr dirty="0"/>
          </a:p>
          <a:p>
            <a:pPr lvl="2" indent="-406298">
              <a:spcBef>
                <a:spcPts val="0"/>
              </a:spcBef>
              <a:buSzPts val="1200"/>
            </a:pPr>
            <a:r>
              <a:rPr lang="en" sz="1600" dirty="0"/>
              <a:t>Checking and enforcing of simple coding conventions</a:t>
            </a:r>
            <a:endParaRPr sz="1600" dirty="0"/>
          </a:p>
          <a:p>
            <a:pPr lvl="2" indent="-406298">
              <a:spcBef>
                <a:spcPts val="0"/>
              </a:spcBef>
              <a:buSzPts val="1200"/>
            </a:pPr>
            <a:r>
              <a:rPr lang="en" sz="1600" dirty="0"/>
              <a:t>Modular, provides API for implementing new checks</a:t>
            </a:r>
            <a:endParaRPr sz="1600" dirty="0"/>
          </a:p>
          <a:p>
            <a:pPr lvl="2" indent="-406298">
              <a:spcBef>
                <a:spcPts val="0"/>
              </a:spcBef>
              <a:buSzPts val="1200"/>
            </a:pPr>
            <a:r>
              <a:rPr lang="en" sz="1600" dirty="0"/>
              <a:t>Relatively easy to integrate into </a:t>
            </a:r>
            <a:r>
              <a:rPr lang="en" sz="1600" dirty="0" err="1"/>
              <a:t>Cmake</a:t>
            </a:r>
            <a:endParaRPr sz="1600" dirty="0"/>
          </a:p>
          <a:p>
            <a:pPr>
              <a:spcBef>
                <a:spcPts val="0"/>
              </a:spcBef>
            </a:pPr>
            <a:r>
              <a:rPr lang="en" dirty="0"/>
              <a:t>Fortran</a:t>
            </a:r>
            <a:endParaRPr dirty="0"/>
          </a:p>
          <a:p>
            <a:pPr lvl="1">
              <a:spcBef>
                <a:spcPts val="0"/>
              </a:spcBef>
            </a:pPr>
            <a:r>
              <a:rPr lang="en" dirty="0" err="1"/>
              <a:t>Flang</a:t>
            </a:r>
            <a:r>
              <a:rPr lang="en" dirty="0"/>
              <a:t> (compiler front-end to LLVM)</a:t>
            </a:r>
            <a:endParaRPr dirty="0"/>
          </a:p>
          <a:p>
            <a:pPr lvl="1">
              <a:spcBef>
                <a:spcPts val="0"/>
              </a:spcBef>
            </a:pPr>
            <a:r>
              <a:rPr lang="en" dirty="0"/>
              <a:t>Fortran-linter (limited)</a:t>
            </a:r>
            <a:endParaRPr dirty="0"/>
          </a:p>
          <a:p>
            <a:pPr indent="0">
              <a:buNone/>
            </a:pPr>
            <a:endParaRPr dirty="0"/>
          </a:p>
          <a:p>
            <a:pPr indent="0">
              <a:buNone/>
            </a:pPr>
            <a:endParaRPr dirty="0"/>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dirty="0"/>
              <a:t>Example: Checking for violations of </a:t>
            </a:r>
            <a:r>
              <a:rPr lang="en" sz="3466" dirty="0" err="1"/>
              <a:t>PETSc</a:t>
            </a:r>
            <a:r>
              <a:rPr lang="en" sz="3466" dirty="0"/>
              <a:t> developer rules</a:t>
            </a:r>
            <a:endParaRPr sz="3466" dirty="0"/>
          </a:p>
        </p:txBody>
      </p:sp>
      <p:sp>
        <p:nvSpPr>
          <p:cNvPr id="2" name="TextBox 1">
            <a:extLst>
              <a:ext uri="{FF2B5EF4-FFF2-40B4-BE49-F238E27FC236}">
                <a16:creationId xmlns:a16="http://schemas.microsoft.com/office/drawing/2014/main" id="{B3698C44-0821-1D33-5060-78B3C575420B}"/>
              </a:ext>
            </a:extLst>
          </p:cNvPr>
          <p:cNvSpPr txBox="1"/>
          <p:nvPr/>
        </p:nvSpPr>
        <p:spPr>
          <a:xfrm>
            <a:off x="1902751" y="4121100"/>
            <a:ext cx="8383321" cy="433965"/>
          </a:xfrm>
          <a:prstGeom prst="rect">
            <a:avLst/>
          </a:prstGeom>
          <a:noFill/>
        </p:spPr>
        <p:txBody>
          <a:bodyPr wrap="none" lIns="118872" tIns="91440" rIns="118872" bIns="91440" rtlCol="0" anchor="ctr" anchorCtr="0">
            <a:spAutoFit/>
          </a:bodyPr>
          <a:lstStyle/>
          <a:p>
            <a:pPr>
              <a:lnSpc>
                <a:spcPct val="90000"/>
              </a:lnSpc>
            </a:pPr>
            <a:r>
              <a:rPr lang="en-US" dirty="0"/>
              <a:t>From </a:t>
            </a:r>
            <a:r>
              <a:rPr lang="en-US" dirty="0" err="1"/>
              <a:t>PETSc</a:t>
            </a:r>
            <a:r>
              <a:rPr lang="en-US" dirty="0"/>
              <a:t> Style and Usage Guide: </a:t>
            </a:r>
            <a:r>
              <a:rPr lang="en-US" dirty="0">
                <a:hlinkClick r:id="rId3"/>
              </a:rPr>
              <a:t>https://petsc.org/release/developers/style/</a:t>
            </a:r>
            <a:r>
              <a:rPr lang="en-US" dirty="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Part I: Mining development metadata</a:t>
            </a:r>
            <a:endParaRPr dirty="0"/>
          </a:p>
          <a:p>
            <a:endParaRPr dirty="0"/>
          </a:p>
          <a:p>
            <a:endParaRPr dirty="0"/>
          </a:p>
          <a:p>
            <a:r>
              <a:rPr lang="en" dirty="0"/>
              <a:t>Part II: Analyzing code</a:t>
            </a:r>
            <a:endParaRPr dirty="0"/>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16084</TotalTime>
  <Words>5786</Words>
  <Application>Microsoft Office PowerPoint</Application>
  <PresentationFormat>Custom</PresentationFormat>
  <Paragraphs>579</Paragraphs>
  <Slides>56</Slides>
  <Notes>48</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.Apple Color Emoji UI</vt: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Analyzing Code</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Example: Checking for violations of PETSc developer rules</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441</cp:revision>
  <cp:lastPrinted>2017-11-02T18:35:01Z</cp:lastPrinted>
  <dcterms:created xsi:type="dcterms:W3CDTF">2018-11-06T17:28:56Z</dcterms:created>
  <dcterms:modified xsi:type="dcterms:W3CDTF">2022-08-10T00:21:43Z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